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62"/>
  </p:notesMasterIdLst>
  <p:sldIdLst>
    <p:sldId id="257" r:id="rId2"/>
    <p:sldId id="542" r:id="rId3"/>
    <p:sldId id="543" r:id="rId4"/>
    <p:sldId id="608" r:id="rId5"/>
    <p:sldId id="609" r:id="rId6"/>
    <p:sldId id="616" r:id="rId7"/>
    <p:sldId id="615" r:id="rId8"/>
    <p:sldId id="614" r:id="rId9"/>
    <p:sldId id="610" r:id="rId10"/>
    <p:sldId id="617" r:id="rId11"/>
    <p:sldId id="612" r:id="rId12"/>
    <p:sldId id="611" r:id="rId13"/>
    <p:sldId id="613" r:id="rId14"/>
    <p:sldId id="623" r:id="rId15"/>
    <p:sldId id="625" r:id="rId16"/>
    <p:sldId id="620" r:id="rId17"/>
    <p:sldId id="642" r:id="rId18"/>
    <p:sldId id="643" r:id="rId19"/>
    <p:sldId id="644" r:id="rId20"/>
    <p:sldId id="645" r:id="rId21"/>
    <p:sldId id="646" r:id="rId22"/>
    <p:sldId id="647" r:id="rId23"/>
    <p:sldId id="648" r:id="rId24"/>
    <p:sldId id="649" r:id="rId25"/>
    <p:sldId id="650" r:id="rId26"/>
    <p:sldId id="655" r:id="rId27"/>
    <p:sldId id="653" r:id="rId28"/>
    <p:sldId id="656" r:id="rId29"/>
    <p:sldId id="651" r:id="rId30"/>
    <p:sldId id="654" r:id="rId31"/>
    <p:sldId id="652" r:id="rId32"/>
    <p:sldId id="621" r:id="rId33"/>
    <p:sldId id="641" r:id="rId34"/>
    <p:sldId id="622" r:id="rId35"/>
    <p:sldId id="630" r:id="rId36"/>
    <p:sldId id="624" r:id="rId37"/>
    <p:sldId id="626" r:id="rId38"/>
    <p:sldId id="395" r:id="rId39"/>
    <p:sldId id="396" r:id="rId40"/>
    <p:sldId id="539" r:id="rId41"/>
    <p:sldId id="540" r:id="rId42"/>
    <p:sldId id="541" r:id="rId43"/>
    <p:sldId id="605" r:id="rId44"/>
    <p:sldId id="627" r:id="rId45"/>
    <p:sldId id="606" r:id="rId46"/>
    <p:sldId id="628" r:id="rId47"/>
    <p:sldId id="607" r:id="rId48"/>
    <p:sldId id="629" r:id="rId49"/>
    <p:sldId id="631" r:id="rId50"/>
    <p:sldId id="618" r:id="rId51"/>
    <p:sldId id="632" r:id="rId52"/>
    <p:sldId id="633" r:id="rId53"/>
    <p:sldId id="634" r:id="rId54"/>
    <p:sldId id="635" r:id="rId55"/>
    <p:sldId id="636" r:id="rId56"/>
    <p:sldId id="637" r:id="rId57"/>
    <p:sldId id="638" r:id="rId58"/>
    <p:sldId id="639" r:id="rId59"/>
    <p:sldId id="640" r:id="rId60"/>
    <p:sldId id="270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608"/>
            <p14:sldId id="609"/>
            <p14:sldId id="616"/>
            <p14:sldId id="615"/>
            <p14:sldId id="614"/>
            <p14:sldId id="610"/>
            <p14:sldId id="617"/>
            <p14:sldId id="612"/>
            <p14:sldId id="611"/>
            <p14:sldId id="613"/>
            <p14:sldId id="623"/>
            <p14:sldId id="625"/>
            <p14:sldId id="620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5"/>
            <p14:sldId id="653"/>
            <p14:sldId id="656"/>
            <p14:sldId id="651"/>
            <p14:sldId id="654"/>
            <p14:sldId id="652"/>
            <p14:sldId id="621"/>
            <p14:sldId id="641"/>
            <p14:sldId id="622"/>
            <p14:sldId id="630"/>
            <p14:sldId id="624"/>
            <p14:sldId id="626"/>
            <p14:sldId id="395"/>
            <p14:sldId id="396"/>
            <p14:sldId id="539"/>
            <p14:sldId id="540"/>
            <p14:sldId id="541"/>
            <p14:sldId id="605"/>
            <p14:sldId id="627"/>
            <p14:sldId id="606"/>
            <p14:sldId id="628"/>
            <p14:sldId id="607"/>
            <p14:sldId id="629"/>
            <p14:sldId id="631"/>
            <p14:sldId id="618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0808"/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https://huijzer.xyz/posts/roc-history/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6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https://archive.ics.uci.edu/dataset/17/breast+cancer+wisconsin+diagnostic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4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54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9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https://medium.com/computer-architecture-club/what-is-the-auc-roc-curve-47fbdcbf7a4a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6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https://developers.google.com/machine-learning/glossary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6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F3F10-7B3B-E813-F3AE-783825FF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120" y="62587"/>
            <a:ext cx="4175760" cy="67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1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81011-1ADB-5FA2-DFBC-2D99936AA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36" y="30481"/>
            <a:ext cx="7708328" cy="67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E0D91B-FCAB-9E95-BE46-02C45F0A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40" y="58912"/>
            <a:ext cx="7352920" cy="674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9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06295-ACD4-F5DB-BDB7-C6F1498B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43" y="0"/>
            <a:ext cx="6345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6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3EC95-ED65-0AD1-60E7-064BA1E2A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BB962-DD80-E366-2AE8-EE0DC8E1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2" y="1470603"/>
            <a:ext cx="12140117" cy="39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6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C0237-4CB9-EEC5-D80D-7A5F2DFF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4" y="902692"/>
            <a:ext cx="11890053" cy="505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61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F62B4-755F-FCEB-A1C2-863EFCDA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28" y="121799"/>
            <a:ext cx="11606745" cy="66144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D944E-6BF7-CF42-5730-855B028273F8}"/>
              </a:ext>
            </a:extLst>
          </p:cNvPr>
          <p:cNvSpPr txBox="1"/>
          <p:nvPr/>
        </p:nvSpPr>
        <p:spPr>
          <a:xfrm>
            <a:off x="1371600" y="3830330"/>
            <a:ext cx="118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Recall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188D5D-AFEE-5AE5-1EB2-BE38AB4177EE}"/>
              </a:ext>
            </a:extLst>
          </p:cNvPr>
          <p:cNvCxnSpPr/>
          <p:nvPr/>
        </p:nvCxnSpPr>
        <p:spPr>
          <a:xfrm>
            <a:off x="2560320" y="4091940"/>
            <a:ext cx="1524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911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E8AE7-627E-E0D2-0424-A86095AA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80" y="0"/>
            <a:ext cx="868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2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B6AB4-28A5-1918-7E0C-A6C08620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39" y="33996"/>
            <a:ext cx="9487722" cy="6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7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3C8817-2997-EF5F-F1EA-0F648822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1" y="98938"/>
            <a:ext cx="11395618" cy="66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strike="sngStrike" dirty="0"/>
              <a:t>Linear Regression</a:t>
            </a:r>
          </a:p>
          <a:p>
            <a:r>
              <a:rPr lang="en-US" sz="2800" strike="sngStrike" dirty="0"/>
              <a:t>Logistic Regression</a:t>
            </a:r>
          </a:p>
          <a:p>
            <a:r>
              <a:rPr lang="en-US" sz="2800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054E73-A35A-5B55-B04D-6130574E5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90" y="209417"/>
            <a:ext cx="9269221" cy="64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1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320608-E963-DE19-6278-F21661D1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79" y="365413"/>
            <a:ext cx="8920442" cy="61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1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239A0E-A6E5-B12E-E4D3-2FDA5549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0" y="164762"/>
            <a:ext cx="11761620" cy="65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98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Output image">
            <a:extLst>
              <a:ext uri="{FF2B5EF4-FFF2-40B4-BE49-F238E27FC236}">
                <a16:creationId xmlns:a16="http://schemas.microsoft.com/office/drawing/2014/main" id="{C77E7040-C898-2195-A9B9-7DF38A31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8" y="0"/>
            <a:ext cx="7451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924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tput image">
            <a:extLst>
              <a:ext uri="{FF2B5EF4-FFF2-40B4-BE49-F238E27FC236}">
                <a16:creationId xmlns:a16="http://schemas.microsoft.com/office/drawing/2014/main" id="{965DC3B9-E147-C68D-9CDA-55036BFD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1057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03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3F78FD-2BD2-DAC9-2BF3-4E3D18BF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22" y="480061"/>
            <a:ext cx="11106756" cy="58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1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utput image">
            <a:extLst>
              <a:ext uri="{FF2B5EF4-FFF2-40B4-BE49-F238E27FC236}">
                <a16:creationId xmlns:a16="http://schemas.microsoft.com/office/drawing/2014/main" id="{27BF0B97-6E8F-0566-CFBE-78FCCD04F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1057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648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7456-546E-8727-183E-3D4F3BAC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Is an </a:t>
            </a:r>
            <a:r>
              <a:rPr lang="en-US" sz="5400" dirty="0" err="1"/>
              <a:t>fNr</a:t>
            </a:r>
            <a:r>
              <a:rPr lang="en-US" sz="5400" dirty="0"/>
              <a:t> of 0.0317 acceptable?</a:t>
            </a:r>
          </a:p>
        </p:txBody>
      </p:sp>
      <p:pic>
        <p:nvPicPr>
          <p:cNvPr id="2050" name="Picture 2" descr="In a dimly lit room, a young, beautiful woman peruses a medical report, her brow furrowed in worry as she contemplates the diagnosis. The image, possibly a photograph, captures her poignant expression and the stark contrast between shadows and light. Every line on her face tells a story of concern and anxiety, while the paper in her hands seems to hold the weight of the world. The high-resolution photo vividly conveys the raw emotions of fear and uncertainty, drawing viewers into the intimate moment with its stunning clarity and depth.">
            <a:extLst>
              <a:ext uri="{FF2B5EF4-FFF2-40B4-BE49-F238E27FC236}">
                <a16:creationId xmlns:a16="http://schemas.microsoft.com/office/drawing/2014/main" id="{F8E16378-E7B7-E077-7591-9FC6C637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90" y="1516380"/>
            <a:ext cx="5265420" cy="5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858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Output image">
            <a:extLst>
              <a:ext uri="{FF2B5EF4-FFF2-40B4-BE49-F238E27FC236}">
                <a16:creationId xmlns:a16="http://schemas.microsoft.com/office/drawing/2014/main" id="{CF4E4B4D-8067-C090-9F12-C0460481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1057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080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8E7DC8-AC39-96A3-F3C2-F6452ED4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8" y="554220"/>
            <a:ext cx="10434384" cy="57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0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6EE3A-7384-2F55-BB60-CD987460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56" y="1419226"/>
            <a:ext cx="454953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0F4B1-FEB5-17C7-E9A0-DAAD83A1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93" y="485697"/>
            <a:ext cx="10687215" cy="588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3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utput image">
            <a:extLst>
              <a:ext uri="{FF2B5EF4-FFF2-40B4-BE49-F238E27FC236}">
                <a16:creationId xmlns:a16="http://schemas.microsoft.com/office/drawing/2014/main" id="{0E7007CA-B52E-264F-632A-47819D3E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0"/>
            <a:ext cx="9182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321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939AA-E65C-6C1C-8F00-1196035EB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5" y="2040205"/>
            <a:ext cx="11834551" cy="27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51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F3227-643F-180A-4163-3D03E48C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18" y="0"/>
            <a:ext cx="8880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38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784BF7-17A6-AA4D-70A0-B57E1BFC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2" y="202130"/>
            <a:ext cx="11803797" cy="64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3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 example of ROC curves with good (AUC = 0.9) and satisfactory (AUC =... |  Download Scientific Diagram">
            <a:extLst>
              <a:ext uri="{FF2B5EF4-FFF2-40B4-BE49-F238E27FC236}">
                <a16:creationId xmlns:a16="http://schemas.microsoft.com/office/drawing/2014/main" id="{60D043E1-6FB0-75C9-537F-DE5D2893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86" y="82250"/>
            <a:ext cx="8983028" cy="669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706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CDB39-21AF-C2B1-8806-E5A1F37C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1" y="457096"/>
            <a:ext cx="12009878" cy="59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22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71C788-3E64-563F-10FB-C2196567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3" y="68199"/>
            <a:ext cx="11064654" cy="6721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9730B6-8DB9-3B3C-6BC3-B0BC4665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131" y="1001749"/>
            <a:ext cx="6851735" cy="56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85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07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9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6B188-B49C-5340-C989-083376D2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2" y="1470603"/>
            <a:ext cx="12140117" cy="39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47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2068209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41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4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9064C-185F-F74B-CD03-E87294C2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81" y="217058"/>
            <a:ext cx="7361558" cy="2583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D32E0-6725-1918-EDF2-F858BF0D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363" y="2982326"/>
            <a:ext cx="4549274" cy="3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64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62A6FD-E675-FCF0-BB54-25502468C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9" y="159593"/>
            <a:ext cx="11910263" cy="6401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B445A7-4E3A-7BF3-8AC5-6B1A5D6B5398}"/>
              </a:ext>
            </a:extLst>
          </p:cNvPr>
          <p:cNvSpPr txBox="1"/>
          <p:nvPr/>
        </p:nvSpPr>
        <p:spPr>
          <a:xfrm>
            <a:off x="8206740" y="2426970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FPR = 0.137</a:t>
            </a:r>
          </a:p>
          <a:p>
            <a:r>
              <a:rPr lang="en-US" b="1" dirty="0">
                <a:solidFill>
                  <a:schemeClr val="accent1"/>
                </a:solidFill>
              </a:rPr>
              <a:t>TPR = 0.833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A5E843-AC8C-43A0-8D47-80892F7C06D8}"/>
              </a:ext>
            </a:extLst>
          </p:cNvPr>
          <p:cNvCxnSpPr>
            <a:cxnSpLocks/>
          </p:cNvCxnSpPr>
          <p:nvPr/>
        </p:nvCxnSpPr>
        <p:spPr>
          <a:xfrm>
            <a:off x="7353300" y="2232660"/>
            <a:ext cx="792480" cy="32004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895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1BF79-8B4F-BFEB-AE3D-E6A64407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24" y="186579"/>
            <a:ext cx="7064352" cy="2552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4D2C0-1D3A-60DA-4920-2288A5BF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505" y="2861206"/>
            <a:ext cx="4594990" cy="36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25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5B0D5-EF11-818D-500D-D26D90A9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" y="739091"/>
            <a:ext cx="12086660" cy="5379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F4E62-3EE1-1CEF-23CA-BB9BB2059DFA}"/>
              </a:ext>
            </a:extLst>
          </p:cNvPr>
          <p:cNvSpPr txBox="1"/>
          <p:nvPr/>
        </p:nvSpPr>
        <p:spPr>
          <a:xfrm>
            <a:off x="8016240" y="3333750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FPR = 0.250</a:t>
            </a:r>
          </a:p>
          <a:p>
            <a:r>
              <a:rPr lang="en-US" b="1" dirty="0">
                <a:solidFill>
                  <a:schemeClr val="accent1"/>
                </a:solidFill>
              </a:rPr>
              <a:t>TPR = 0.627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00D7DF-B4F6-2A4D-49D4-12B47738F88F}"/>
              </a:ext>
            </a:extLst>
          </p:cNvPr>
          <p:cNvCxnSpPr>
            <a:cxnSpLocks/>
          </p:cNvCxnSpPr>
          <p:nvPr/>
        </p:nvCxnSpPr>
        <p:spPr>
          <a:xfrm>
            <a:off x="7162800" y="3139440"/>
            <a:ext cx="792480" cy="32004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700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747D98-1E4E-A0D8-E3E1-F6A78247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148477"/>
            <a:ext cx="6988146" cy="2598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07390-D27D-9C5A-7C52-592F6AAB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12" y="2845970"/>
            <a:ext cx="4667375" cy="37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55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050FA-F9D7-2811-3376-F3453CAD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8" y="270460"/>
            <a:ext cx="11927645" cy="6317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34E8FA-E2A3-E69A-58AA-B42C58B661D0}"/>
              </a:ext>
            </a:extLst>
          </p:cNvPr>
          <p:cNvSpPr txBox="1"/>
          <p:nvPr/>
        </p:nvSpPr>
        <p:spPr>
          <a:xfrm>
            <a:off x="8945880" y="3110330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FPR = 0.505</a:t>
            </a:r>
          </a:p>
          <a:p>
            <a:r>
              <a:rPr lang="en-US" b="1" dirty="0">
                <a:solidFill>
                  <a:schemeClr val="accent1"/>
                </a:solidFill>
              </a:rPr>
              <a:t>TPR = 1.0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CF06CC-0C12-64F5-6496-CC5F737BF34B}"/>
              </a:ext>
            </a:extLst>
          </p:cNvPr>
          <p:cNvCxnSpPr>
            <a:cxnSpLocks/>
          </p:cNvCxnSpPr>
          <p:nvPr/>
        </p:nvCxnSpPr>
        <p:spPr>
          <a:xfrm>
            <a:off x="9113520" y="2179320"/>
            <a:ext cx="0" cy="92202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204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137FA-589E-7322-A0A4-6A5EFB0B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0" y="1451556"/>
            <a:ext cx="11985240" cy="39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19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4404E-8721-5B75-4AD6-7D9DCFB0B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" y="743436"/>
            <a:ext cx="12091787" cy="53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5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the AUC — ROC Curve?. AUC-ROC CURVE | CONFUSION MATRIX |… | by  Anuganti Suresh | Computer Architecture Club | Medium">
            <a:extLst>
              <a:ext uri="{FF2B5EF4-FFF2-40B4-BE49-F238E27FC236}">
                <a16:creationId xmlns:a16="http://schemas.microsoft.com/office/drawing/2014/main" id="{9801F797-EB1E-2AFC-1F80-B01DEEEC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885" y="88060"/>
            <a:ext cx="7174230" cy="66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9915392-FF9B-05A5-F1B6-0D814F4826E3}"/>
              </a:ext>
            </a:extLst>
          </p:cNvPr>
          <p:cNvGrpSpPr/>
          <p:nvPr/>
        </p:nvGrpSpPr>
        <p:grpSpPr>
          <a:xfrm>
            <a:off x="1256880" y="22670"/>
            <a:ext cx="9678239" cy="4374259"/>
            <a:chOff x="1256880" y="205550"/>
            <a:chExt cx="9678239" cy="43742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DC8D2-BFAB-4899-2528-35C3FC9CC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6880" y="205550"/>
              <a:ext cx="9678239" cy="43742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8434AD-0DBD-BE25-7708-C42AD0FCD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7157" y="1710568"/>
              <a:ext cx="2834886" cy="28120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CAB35E-49F6-1C1F-FB5E-CD1CEF513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1138" y="1786775"/>
              <a:ext cx="2834886" cy="265961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627F3-4359-6B08-3BC8-FB02668E8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57" y="4266975"/>
            <a:ext cx="2834886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C96CE-1E8A-9060-9A2E-609EC099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31" y="417679"/>
            <a:ext cx="7662137" cy="60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16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B21B0B-F7E8-0885-90F2-F6D0795D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4" y="144621"/>
            <a:ext cx="4054191" cy="3657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5BE95-DAF4-84C1-2825-1609884DE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15" y="144621"/>
            <a:ext cx="3808242" cy="3657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73598-6DD1-A0CC-95FB-CF6A19E23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657" y="144621"/>
            <a:ext cx="3748860" cy="3657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589A60-AA28-CE62-2DD4-A213D4305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137" y="3802538"/>
            <a:ext cx="3116520" cy="303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79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5C006-5A40-561E-D5C1-1CB390AD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90" y="179028"/>
            <a:ext cx="8694419" cy="64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1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2E356-75B1-755C-1AC3-BA65CED5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5" y="2020999"/>
            <a:ext cx="11868791" cy="28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72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6C760-6F9F-E6A7-991D-F7BFE918E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8" y="2411695"/>
            <a:ext cx="11821464" cy="203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94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D06A2-2A64-9EF6-FD3E-07619E99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41" y="47489"/>
            <a:ext cx="10050718" cy="676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02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3EB34-2913-0275-394D-40172CA2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2360273"/>
            <a:ext cx="11451772" cy="21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26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34116-9043-2794-F4EB-9653C9BE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378" y="2169772"/>
            <a:ext cx="7261243" cy="25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F231D-C80D-1080-E82D-93D59692D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1" y="1975449"/>
            <a:ext cx="11983579" cy="290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9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C0DAB-6FBC-C1BC-1436-26E2CE18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5" y="1732577"/>
            <a:ext cx="12079590" cy="33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5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4933EC1-6CC4-31D9-B4D8-DDAD8D9F7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30" y="2804"/>
            <a:ext cx="8968740" cy="685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24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4DD95B-D29C-09F1-E016-F73A8465E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1" y="87120"/>
            <a:ext cx="8915399" cy="668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41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16934</TotalTime>
  <Words>207</Words>
  <Application>Microsoft Office PowerPoint</Application>
  <PresentationFormat>Widescreen</PresentationFormat>
  <Paragraphs>44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an fNr of 0.0317 acceptable?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56</cp:revision>
  <dcterms:created xsi:type="dcterms:W3CDTF">2024-06-30T01:37:58Z</dcterms:created>
  <dcterms:modified xsi:type="dcterms:W3CDTF">2024-12-01T15:45:09Z</dcterms:modified>
</cp:coreProperties>
</file>